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3" r:id="rId1"/>
  </p:sldMasterIdLst>
  <p:notesMasterIdLst>
    <p:notesMasterId r:id="rId18"/>
  </p:notesMasterIdLst>
  <p:handoutMasterIdLst>
    <p:handoutMasterId r:id="rId19"/>
  </p:handoutMasterIdLst>
  <p:sldIdLst>
    <p:sldId id="308" r:id="rId2"/>
    <p:sldId id="311" r:id="rId3"/>
    <p:sldId id="312" r:id="rId4"/>
    <p:sldId id="313" r:id="rId5"/>
    <p:sldId id="314" r:id="rId6"/>
    <p:sldId id="307" r:id="rId7"/>
    <p:sldId id="316" r:id="rId8"/>
    <p:sldId id="317" r:id="rId9"/>
    <p:sldId id="318" r:id="rId10"/>
    <p:sldId id="321" r:id="rId11"/>
    <p:sldId id="322" r:id="rId12"/>
    <p:sldId id="319" r:id="rId13"/>
    <p:sldId id="320" r:id="rId14"/>
    <p:sldId id="323" r:id="rId15"/>
    <p:sldId id="324" r:id="rId16"/>
    <p:sldId id="310" r:id="rId17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F7F7F"/>
    <a:srgbClr val="6C6C6C"/>
    <a:srgbClr val="E8E8E8"/>
    <a:srgbClr val="F2F2F2"/>
    <a:srgbClr val="4C4C4C"/>
    <a:srgbClr val="565656"/>
    <a:srgbClr val="2A5DA5"/>
    <a:srgbClr val="2A67A5"/>
    <a:srgbClr val="2A71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74" autoAdjust="0"/>
    <p:restoredTop sz="94624" autoAdjust="0"/>
  </p:normalViewPr>
  <p:slideViewPr>
    <p:cSldViewPr snapToGrid="0" snapToObjects="1">
      <p:cViewPr>
        <p:scale>
          <a:sx n="137" d="100"/>
          <a:sy n="137" d="100"/>
        </p:scale>
        <p:origin x="248" y="5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99F3A4-7CE6-7D4B-82F4-AAB0A89D24A0}" type="datetimeFigureOut">
              <a:rPr lang="en-US" smtClean="0"/>
              <a:t>4/9/20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93AD1B-1BAA-D548-ACF0-7463C0C7D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062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03C395-96D9-3549-B668-03A5D401BEEB}" type="datetimeFigureOut">
              <a:rPr lang="en-US" smtClean="0"/>
              <a:t>4/9/20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459DD9-C07A-0F4A-BE38-5AFB42BB2A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538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entagon 12"/>
          <p:cNvSpPr>
            <a:spLocks noChangeAspect="1"/>
          </p:cNvSpPr>
          <p:nvPr userDrawn="1"/>
        </p:nvSpPr>
        <p:spPr>
          <a:xfrm>
            <a:off x="1177110" y="0"/>
            <a:ext cx="2872114" cy="5148072"/>
          </a:xfrm>
          <a:prstGeom prst="homePlate">
            <a:avLst>
              <a:gd name="adj" fmla="val 36290"/>
            </a:avLst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>
            <a:spLocks noChangeAspect="1"/>
          </p:cNvSpPr>
          <p:nvPr userDrawn="1"/>
        </p:nvSpPr>
        <p:spPr>
          <a:xfrm>
            <a:off x="10624" y="0"/>
            <a:ext cx="2872114" cy="5148072"/>
          </a:xfrm>
          <a:prstGeom prst="homePlate">
            <a:avLst>
              <a:gd name="adj" fmla="val 36290"/>
            </a:avLst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228725"/>
            <a:ext cx="7772400" cy="1370882"/>
          </a:xfrm>
        </p:spPr>
        <p:txBody>
          <a:bodyPr lIns="0" tIns="0" rIns="0" bIns="0" anchor="b">
            <a:noAutofit/>
          </a:bodyPr>
          <a:lstStyle>
            <a:lvl1pPr algn="r">
              <a:defRPr sz="2800" b="0" i="0">
                <a:solidFill>
                  <a:srgbClr val="123E5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Title of the presentation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674620"/>
            <a:ext cx="7772400" cy="514782"/>
          </a:xfrm>
        </p:spPr>
        <p:txBody>
          <a:bodyPr lIns="0" tIns="0" rIns="0" bIns="0" anchor="t">
            <a:noAutofit/>
          </a:bodyPr>
          <a:lstStyle>
            <a:lvl1pPr marL="0" indent="0" algn="r">
              <a:buNone/>
              <a:defRPr sz="1400" b="0" i="1" spc="100">
                <a:solidFill>
                  <a:schemeClr val="accent3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 goes here </a:t>
            </a:r>
          </a:p>
        </p:txBody>
      </p:sp>
      <p:pic>
        <p:nvPicPr>
          <p:cNvPr id="12" name="Picture 11" descr="NCI-Logo-Color.pn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282743"/>
            <a:ext cx="3993515" cy="381000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4297680"/>
            <a:ext cx="2286000" cy="35661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lang="en-US" sz="1200" smtClean="0"/>
            </a:lvl1pPr>
          </a:lstStyle>
          <a:p>
            <a:pPr>
              <a:defRPr/>
            </a:pPr>
            <a:r>
              <a:rPr lang="en-US" dirty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2474676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Right —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4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pic>
        <p:nvPicPr>
          <p:cNvPr id="15" name="Picture 14" descr="NCI-Logo-Gray-Knock-NE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864608"/>
            <a:ext cx="1916888" cy="18288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quarter" idx="11"/>
          </p:nvPr>
        </p:nvSpPr>
        <p:spPr>
          <a:xfrm>
            <a:off x="4550981" y="1069975"/>
            <a:ext cx="4108387" cy="360045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12"/>
          </p:nvPr>
        </p:nvSpPr>
        <p:spPr>
          <a:xfrm>
            <a:off x="493776" y="1069975"/>
            <a:ext cx="3897313" cy="360045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3202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Right —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4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sz="quarter" idx="11"/>
          </p:nvPr>
        </p:nvSpPr>
        <p:spPr>
          <a:xfrm>
            <a:off x="4550981" y="1069975"/>
            <a:ext cx="4108387" cy="360045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493776" y="1069975"/>
            <a:ext cx="3897313" cy="360045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3747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Graphic —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0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pic>
        <p:nvPicPr>
          <p:cNvPr id="11" name="Picture 10" descr="NCI-Logo-Gray-Knock-NE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864608"/>
            <a:ext cx="1916888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114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Graphic —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0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</p:spTree>
    <p:extLst>
      <p:ext uri="{BB962C8B-B14F-4D97-AF65-F5344CB8AC3E}">
        <p14:creationId xmlns:p14="http://schemas.microsoft.com/office/powerpoint/2010/main" val="11177627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—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pic>
        <p:nvPicPr>
          <p:cNvPr id="12" name="Picture 11" descr="NCI-Logo-Gray-Knock-NE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864608"/>
            <a:ext cx="1916888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575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—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</p:spTree>
    <p:extLst>
      <p:ext uri="{BB962C8B-B14F-4D97-AF65-F5344CB8AC3E}">
        <p14:creationId xmlns:p14="http://schemas.microsoft.com/office/powerpoint/2010/main" val="38072198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entagon 9"/>
          <p:cNvSpPr/>
          <p:nvPr userDrawn="1"/>
        </p:nvSpPr>
        <p:spPr>
          <a:xfrm>
            <a:off x="0" y="0"/>
            <a:ext cx="8458198" cy="5143500"/>
          </a:xfrm>
          <a:prstGeom prst="homePlate">
            <a:avLst>
              <a:gd name="adj" fmla="val 20935"/>
            </a:avLst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entagon 10"/>
          <p:cNvSpPr/>
          <p:nvPr userDrawn="1"/>
        </p:nvSpPr>
        <p:spPr>
          <a:xfrm>
            <a:off x="0" y="0"/>
            <a:ext cx="7289798" cy="5143500"/>
          </a:xfrm>
          <a:prstGeom prst="homePlate">
            <a:avLst>
              <a:gd name="adj" fmla="val 20935"/>
            </a:avLst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13"/>
          <p:cNvSpPr txBox="1">
            <a:spLocks noChangeArrowheads="1"/>
          </p:cNvSpPr>
          <p:nvPr userDrawn="1"/>
        </p:nvSpPr>
        <p:spPr bwMode="auto">
          <a:xfrm>
            <a:off x="1996889" y="4356100"/>
            <a:ext cx="518673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600" b="1" dirty="0" err="1">
                <a:solidFill>
                  <a:srgbClr val="606060"/>
                </a:solidFill>
                <a:latin typeface="Arial" charset="0"/>
              </a:rPr>
              <a:t>www.cancer.gov</a:t>
            </a:r>
            <a:r>
              <a:rPr lang="en-US" sz="1600" b="1" dirty="0">
                <a:solidFill>
                  <a:srgbClr val="606060"/>
                </a:solidFill>
                <a:latin typeface="Arial" charset="0"/>
              </a:rPr>
              <a:t>                 </a:t>
            </a:r>
            <a:r>
              <a:rPr lang="en-US" sz="1600" b="1" dirty="0" err="1">
                <a:solidFill>
                  <a:srgbClr val="606060"/>
                </a:solidFill>
                <a:latin typeface="Arial" charset="0"/>
              </a:rPr>
              <a:t>www.cancer.gov</a:t>
            </a:r>
            <a:r>
              <a:rPr lang="en-US" sz="1600" b="1" dirty="0">
                <a:solidFill>
                  <a:srgbClr val="606060"/>
                </a:solidFill>
                <a:latin typeface="Arial" charset="0"/>
              </a:rPr>
              <a:t>/</a:t>
            </a:r>
            <a:r>
              <a:rPr lang="en-US" sz="1600" b="1" dirty="0" err="1">
                <a:solidFill>
                  <a:srgbClr val="606060"/>
                </a:solidFill>
                <a:latin typeface="Arial" charset="0"/>
              </a:rPr>
              <a:t>espanol</a:t>
            </a:r>
            <a:endParaRPr lang="en-US" sz="1600" b="1" dirty="0">
              <a:solidFill>
                <a:srgbClr val="606060"/>
              </a:solidFill>
              <a:latin typeface="Arial" charset="0"/>
            </a:endParaRPr>
          </a:p>
        </p:txBody>
      </p:sp>
      <p:pic>
        <p:nvPicPr>
          <p:cNvPr id="12" name="Picture 11" descr="HHS_NIH_NCI RGB_Logos_Lockup_COLO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672" y="1967858"/>
            <a:ext cx="3463392" cy="115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01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Sub-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entagon 11"/>
          <p:cNvSpPr>
            <a:spLocks noChangeAspect="1"/>
          </p:cNvSpPr>
          <p:nvPr userDrawn="1"/>
        </p:nvSpPr>
        <p:spPr>
          <a:xfrm>
            <a:off x="1177110" y="0"/>
            <a:ext cx="2872114" cy="5148072"/>
          </a:xfrm>
          <a:prstGeom prst="homePlate">
            <a:avLst>
              <a:gd name="adj" fmla="val 36290"/>
            </a:avLst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>
            <a:spLocks noChangeAspect="1"/>
          </p:cNvSpPr>
          <p:nvPr userDrawn="1"/>
        </p:nvSpPr>
        <p:spPr>
          <a:xfrm>
            <a:off x="10624" y="0"/>
            <a:ext cx="2872114" cy="5148072"/>
          </a:xfrm>
          <a:prstGeom prst="homePlate">
            <a:avLst>
              <a:gd name="adj" fmla="val 36290"/>
            </a:avLst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1371600"/>
            <a:ext cx="3017520" cy="1371600"/>
          </a:xfrm>
        </p:spPr>
        <p:txBody>
          <a:bodyPr lIns="0" tIns="0" rIns="0" bIns="0" anchor="b">
            <a:noAutofit/>
          </a:bodyPr>
          <a:lstStyle>
            <a:lvl1pPr algn="r">
              <a:lnSpc>
                <a:spcPct val="90000"/>
              </a:lnSpc>
              <a:defRPr sz="240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pic>
        <p:nvPicPr>
          <p:cNvPr id="9" name="Picture 8" descr="NCI-Logo-Gray-Knock-NE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864608"/>
            <a:ext cx="1916888" cy="182880"/>
          </a:xfrm>
          <a:prstGeom prst="rect">
            <a:avLst/>
          </a:prstGeom>
        </p:spPr>
      </p:pic>
      <p:sp>
        <p:nvSpPr>
          <p:cNvPr id="11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4334256" y="0"/>
            <a:ext cx="4297680" cy="5148072"/>
          </a:xfrm>
        </p:spPr>
        <p:txBody>
          <a:bodyPr anchor="ctr">
            <a:noAutofit/>
          </a:bodyPr>
          <a:lstStyle>
            <a:lvl1pPr marL="457200" marR="0" indent="-4572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 i="1">
                <a:solidFill>
                  <a:srgbClr val="000000"/>
                </a:solidFill>
              </a:defRPr>
            </a:lvl1pPr>
            <a:lvl2pPr marL="685800" marR="0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Tx/>
              <a:buFont typeface="Wingdings" charset="2"/>
              <a:buChar char="§"/>
              <a:tabLst/>
              <a:defRPr lang="en-US" sz="1900" i="1" kern="1200" baseline="0" dirty="0" smtClean="0">
                <a:solidFill>
                  <a:srgbClr val="000000"/>
                </a:solidFill>
                <a:latin typeface="+mn-lt"/>
                <a:ea typeface="ＭＳ Ｐゴシック" charset="0"/>
                <a:cs typeface="SapientCentroSlab-Light"/>
              </a:defRPr>
            </a:lvl2pPr>
          </a:lstStyle>
          <a:p>
            <a:r>
              <a:rPr lang="en-US" dirty="0"/>
              <a:t>Agenda Item 1</a:t>
            </a:r>
          </a:p>
          <a:p>
            <a:pPr lvl="1"/>
            <a:r>
              <a:rPr lang="en-US" dirty="0"/>
              <a:t>Agenda Item 1a</a:t>
            </a:r>
          </a:p>
          <a:p>
            <a:pPr lvl="1"/>
            <a:r>
              <a:rPr lang="en-US" dirty="0"/>
              <a:t>Agenda Item 1b</a:t>
            </a:r>
          </a:p>
          <a:p>
            <a:r>
              <a:rPr lang="en-US" dirty="0"/>
              <a:t>Agenda Item 2</a:t>
            </a:r>
          </a:p>
          <a:p>
            <a:pPr lvl="1"/>
            <a:r>
              <a:rPr lang="en-US" dirty="0"/>
              <a:t>Agenda Item 2a</a:t>
            </a:r>
          </a:p>
          <a:p>
            <a:pPr lvl="1"/>
            <a:r>
              <a:rPr lang="en-US" dirty="0"/>
              <a:t>Agenda Item 2b</a:t>
            </a:r>
          </a:p>
          <a:p>
            <a:r>
              <a:rPr lang="en-US" dirty="0"/>
              <a:t>Agenda Item 3</a:t>
            </a:r>
          </a:p>
          <a:p>
            <a:pPr marL="685800" marR="0" lvl="1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Tx/>
              <a:buFont typeface="Wingdings" charset="2"/>
              <a:buChar char="§"/>
              <a:tabLst/>
              <a:defRPr/>
            </a:pPr>
            <a:r>
              <a:rPr lang="en-US" dirty="0"/>
              <a:t>Agenda Item 3a</a:t>
            </a:r>
          </a:p>
          <a:p>
            <a:pPr marL="685800" marR="0" lvl="1" indent="-2286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Tx/>
              <a:buFont typeface="Wingdings" charset="2"/>
              <a:buChar char="§"/>
              <a:tabLst/>
              <a:defRPr/>
            </a:pPr>
            <a:r>
              <a:rPr lang="en-US" dirty="0"/>
              <a:t>Agenda Item 3b</a:t>
            </a:r>
          </a:p>
        </p:txBody>
      </p:sp>
    </p:spTree>
    <p:extLst>
      <p:ext uri="{BB962C8B-B14F-4D97-AF65-F5344CB8AC3E}">
        <p14:creationId xmlns:p14="http://schemas.microsoft.com/office/powerpoint/2010/main" val="985284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ntagon 8"/>
          <p:cNvSpPr/>
          <p:nvPr userDrawn="1"/>
        </p:nvSpPr>
        <p:spPr>
          <a:xfrm>
            <a:off x="0" y="0"/>
            <a:ext cx="8458198" cy="5143500"/>
          </a:xfrm>
          <a:prstGeom prst="homePlate">
            <a:avLst>
              <a:gd name="adj" fmla="val 20935"/>
            </a:avLst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entagon 12"/>
          <p:cNvSpPr/>
          <p:nvPr userDrawn="1"/>
        </p:nvSpPr>
        <p:spPr>
          <a:xfrm>
            <a:off x="0" y="0"/>
            <a:ext cx="7289798" cy="5143500"/>
          </a:xfrm>
          <a:prstGeom prst="homePlate">
            <a:avLst>
              <a:gd name="adj" fmla="val 20935"/>
            </a:avLst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3429000" y="1817370"/>
            <a:ext cx="5029199" cy="1371600"/>
          </a:xfrm>
        </p:spPr>
        <p:txBody>
          <a:bodyPr lIns="0" tIns="0" rIns="0" bIns="0" anchor="b">
            <a:noAutofit/>
          </a:bodyPr>
          <a:lstStyle>
            <a:lvl1pPr algn="r">
              <a:defRPr sz="2800" spc="-8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428999" y="3257550"/>
            <a:ext cx="5022892" cy="51435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 b="0" i="1" spc="100">
                <a:solidFill>
                  <a:schemeClr val="accent3"/>
                </a:solidFill>
                <a:latin typeface="+mn-lt"/>
                <a:cs typeface="SapientCentroSlab-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 goes here</a:t>
            </a:r>
          </a:p>
        </p:txBody>
      </p:sp>
      <p:sp>
        <p:nvSpPr>
          <p:cNvPr id="8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pic>
        <p:nvPicPr>
          <p:cNvPr id="11" name="Picture 10" descr="NCI-Logo-Gray-Knock-NE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864608"/>
            <a:ext cx="1916888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11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 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entagon 6"/>
          <p:cNvSpPr>
            <a:spLocks noChangeAspect="1"/>
          </p:cNvSpPr>
          <p:nvPr userDrawn="1"/>
        </p:nvSpPr>
        <p:spPr>
          <a:xfrm>
            <a:off x="1523357" y="0"/>
            <a:ext cx="2872114" cy="5148072"/>
          </a:xfrm>
          <a:prstGeom prst="homePlate">
            <a:avLst>
              <a:gd name="adj" fmla="val 36290"/>
            </a:avLst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entagon 9"/>
          <p:cNvSpPr>
            <a:spLocks noChangeAspect="1"/>
          </p:cNvSpPr>
          <p:nvPr userDrawn="1"/>
        </p:nvSpPr>
        <p:spPr>
          <a:xfrm>
            <a:off x="0" y="0"/>
            <a:ext cx="3228985" cy="5148072"/>
          </a:xfrm>
          <a:prstGeom prst="homePlate">
            <a:avLst>
              <a:gd name="adj" fmla="val 32357"/>
            </a:avLst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395471" y="1817370"/>
            <a:ext cx="4062728" cy="1371600"/>
          </a:xfrm>
        </p:spPr>
        <p:txBody>
          <a:bodyPr lIns="0" tIns="0" rIns="0" bIns="0" anchor="b">
            <a:noAutofit/>
          </a:bodyPr>
          <a:lstStyle>
            <a:lvl1pPr algn="r">
              <a:defRPr sz="2800" spc="-80">
                <a:solidFill>
                  <a:srgbClr val="BB0E3D"/>
                </a:solidFill>
                <a:latin typeface="+mj-lt"/>
                <a:cs typeface="SapientSansBold"/>
              </a:defRPr>
            </a:lvl1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95471" y="3257550"/>
            <a:ext cx="4056420" cy="51435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 b="0" i="1" spc="100">
                <a:solidFill>
                  <a:schemeClr val="accent3"/>
                </a:solidFill>
                <a:latin typeface="+mn-lt"/>
                <a:cs typeface="SapientCentroSlab-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 goes here</a:t>
            </a:r>
          </a:p>
        </p:txBody>
      </p:sp>
      <p:sp>
        <p:nvSpPr>
          <p:cNvPr id="12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pic>
        <p:nvPicPr>
          <p:cNvPr id="13" name="Picture 12" descr="NCI-Logo-Gray-Knock-NE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864608"/>
            <a:ext cx="1916888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93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ntagon 3"/>
          <p:cNvSpPr/>
          <p:nvPr userDrawn="1"/>
        </p:nvSpPr>
        <p:spPr>
          <a:xfrm>
            <a:off x="0" y="0"/>
            <a:ext cx="8458198" cy="5143500"/>
          </a:xfrm>
          <a:prstGeom prst="homePlate">
            <a:avLst>
              <a:gd name="adj" fmla="val 20935"/>
            </a:avLst>
          </a:prstGeom>
          <a:solidFill>
            <a:srgbClr val="F2F2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entagon 4"/>
          <p:cNvSpPr/>
          <p:nvPr userDrawn="1"/>
        </p:nvSpPr>
        <p:spPr>
          <a:xfrm>
            <a:off x="0" y="0"/>
            <a:ext cx="7289798" cy="5143500"/>
          </a:xfrm>
          <a:prstGeom prst="homePlate">
            <a:avLst>
              <a:gd name="adj" fmla="val 20935"/>
            </a:avLst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1371600"/>
            <a:ext cx="7772400" cy="2400300"/>
          </a:xfrm>
        </p:spPr>
        <p:txBody>
          <a:bodyPr anchor="ctr">
            <a:noAutofit/>
          </a:bodyPr>
          <a:lstStyle>
            <a:lvl1pPr marL="0" indent="0" algn="ctr">
              <a:spcAft>
                <a:spcPts val="0"/>
              </a:spcAft>
              <a:buNone/>
              <a:defRPr sz="2400" b="0" i="1" baseline="0">
                <a:solidFill>
                  <a:srgbClr val="123E57"/>
                </a:solidFill>
                <a:latin typeface="+mn-lt"/>
                <a:cs typeface="SapientCentroSlab-Light"/>
              </a:defRPr>
            </a:lvl1pPr>
          </a:lstStyle>
          <a:p>
            <a:pPr lvl="0"/>
            <a:r>
              <a:rPr lang="en-US" dirty="0"/>
              <a:t>Vision Quote</a:t>
            </a:r>
            <a:br>
              <a:rPr lang="en-US" dirty="0"/>
            </a:br>
            <a:r>
              <a:rPr lang="en-US" dirty="0"/>
              <a:t>“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fugit </a:t>
            </a:r>
            <a:r>
              <a:rPr lang="en-US" dirty="0" err="1"/>
              <a:t>liberavisse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nec</a:t>
            </a:r>
            <a:r>
              <a:rPr lang="en-US" dirty="0"/>
              <a:t> at. </a:t>
            </a:r>
            <a:r>
              <a:rPr lang="en-US" dirty="0" err="1"/>
              <a:t>Essent</a:t>
            </a:r>
            <a:r>
              <a:rPr lang="en-US" dirty="0"/>
              <a:t> </a:t>
            </a:r>
            <a:r>
              <a:rPr lang="en-US" dirty="0" err="1"/>
              <a:t>elaboraret</a:t>
            </a:r>
            <a:r>
              <a:rPr lang="en-US" dirty="0"/>
              <a:t> </a:t>
            </a:r>
            <a:r>
              <a:rPr lang="en-US" dirty="0" err="1"/>
              <a:t>conclusionemque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eam</a:t>
            </a:r>
            <a:r>
              <a:rPr lang="en-US" dirty="0"/>
              <a:t> id. Quo ex </a:t>
            </a:r>
            <a:r>
              <a:rPr lang="en-US" dirty="0" err="1"/>
              <a:t>laboramus</a:t>
            </a:r>
            <a:r>
              <a:rPr lang="en-US" dirty="0"/>
              <a:t> </a:t>
            </a:r>
            <a:r>
              <a:rPr lang="en-US" dirty="0" err="1"/>
              <a:t>accommodare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his </a:t>
            </a:r>
            <a:r>
              <a:rPr lang="en-US" dirty="0" err="1"/>
              <a:t>falli</a:t>
            </a:r>
            <a:r>
              <a:rPr lang="en-US" dirty="0"/>
              <a:t> </a:t>
            </a:r>
            <a:r>
              <a:rPr lang="en-US" dirty="0" err="1"/>
              <a:t>deleniti</a:t>
            </a:r>
            <a:r>
              <a:rPr lang="en-US" dirty="0"/>
              <a:t> </a:t>
            </a:r>
            <a:r>
              <a:rPr lang="en-US" dirty="0" err="1"/>
              <a:t>ei</a:t>
            </a:r>
            <a:r>
              <a:rPr lang="en-US" dirty="0"/>
              <a:t>. </a:t>
            </a:r>
            <a:r>
              <a:rPr lang="en-US" dirty="0" err="1"/>
              <a:t>Illud</a:t>
            </a:r>
            <a:r>
              <a:rPr lang="en-US" dirty="0"/>
              <a:t> postulant </a:t>
            </a:r>
            <a:br>
              <a:rPr lang="en-US" dirty="0"/>
            </a:br>
            <a:r>
              <a:rPr lang="en-US" dirty="0" err="1"/>
              <a:t>adversarium</a:t>
            </a:r>
            <a:r>
              <a:rPr lang="en-US" dirty="0"/>
              <a:t> </a:t>
            </a:r>
            <a:r>
              <a:rPr lang="en-US" dirty="0" err="1"/>
              <a:t>ei</a:t>
            </a:r>
            <a:r>
              <a:rPr lang="en-US" dirty="0"/>
              <a:t> his.”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pic>
        <p:nvPicPr>
          <p:cNvPr id="8" name="Picture 7" descr="NCI-Logo-Gray-Knock-NE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864608"/>
            <a:ext cx="1916888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09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—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2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pic>
        <p:nvPicPr>
          <p:cNvPr id="15" name="Picture 14" descr="NCI-Logo-Gray-Knock-NE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864608"/>
            <a:ext cx="1916888" cy="18288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93776" y="1069975"/>
            <a:ext cx="8165592" cy="3600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068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—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2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sz="quarter" idx="11"/>
          </p:nvPr>
        </p:nvSpPr>
        <p:spPr>
          <a:xfrm>
            <a:off x="493776" y="1069975"/>
            <a:ext cx="8165592" cy="3600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448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Left —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4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pic>
        <p:nvPicPr>
          <p:cNvPr id="15" name="Picture 14" descr="NCI-Logo-Gray-Knock-NEW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864608"/>
            <a:ext cx="1916888" cy="18288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quarter" idx="11"/>
          </p:nvPr>
        </p:nvSpPr>
        <p:spPr>
          <a:xfrm>
            <a:off x="493776" y="1069975"/>
            <a:ext cx="4108387" cy="360045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4"/>
          <p:cNvSpPr>
            <a:spLocks noGrp="1"/>
          </p:cNvSpPr>
          <p:nvPr>
            <p:ph sz="quarter" idx="12"/>
          </p:nvPr>
        </p:nvSpPr>
        <p:spPr>
          <a:xfrm>
            <a:off x="4762055" y="1069975"/>
            <a:ext cx="3897313" cy="360045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9399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Left —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93776" y="311658"/>
            <a:ext cx="8165592" cy="317395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90000"/>
              </a:lnSpc>
              <a:defRPr sz="2400" baseline="0">
                <a:solidFill>
                  <a:srgbClr val="123E57"/>
                </a:solidFill>
                <a:latin typeface="+mj-lt"/>
                <a:cs typeface="SapientSansBold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14" name="Text Box 14"/>
          <p:cNvSpPr txBox="1">
            <a:spLocks noChangeArrowheads="1"/>
          </p:cNvSpPr>
          <p:nvPr userDrawn="1"/>
        </p:nvSpPr>
        <p:spPr bwMode="auto">
          <a:xfrm>
            <a:off x="8647113" y="4864608"/>
            <a:ext cx="307975" cy="1828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noAutofit/>
          </a:bodyPr>
          <a:lstStyle>
            <a:lvl1pPr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  <a:cs typeface="ＭＳ Ｐゴシック" charset="0"/>
              </a:defRPr>
            </a:lvl1pPr>
            <a:lvl2pPr marL="37931725" indent="-37474525" defTabSz="912813"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2pPr>
            <a:lvl3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3pPr>
            <a:lvl4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4pPr>
            <a:lvl5pPr eaLnBrk="0" hangingPunct="0"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11025188" algn="r"/>
              </a:tabLst>
              <a:defRPr sz="2400">
                <a:solidFill>
                  <a:schemeClr val="tx1"/>
                </a:solidFill>
                <a:latin typeface="Georgia" charset="0"/>
                <a:ea typeface="ＭＳ Ｐゴシック" charset="0"/>
              </a:defRPr>
            </a:lvl9pPr>
          </a:lstStyle>
          <a:p>
            <a:pPr algn="r" fontAlgn="auto">
              <a:lnSpc>
                <a:spcPct val="101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000" b="1" dirty="0">
                <a:solidFill>
                  <a:srgbClr val="7F7F7F"/>
                </a:solidFill>
                <a:latin typeface="+mn-lt"/>
                <a:cs typeface="SapientSansRegular"/>
              </a:rPr>
              <a:t> </a:t>
            </a:r>
            <a:fld id="{4225D95B-3580-C74C-AC82-B8FCF626B418}" type="slidenum">
              <a:rPr lang="en-US" sz="1000" b="1" smtClean="0">
                <a:solidFill>
                  <a:srgbClr val="7F7F7F"/>
                </a:solidFill>
                <a:latin typeface="+mn-lt"/>
                <a:cs typeface="SapientSansRegular"/>
              </a:rPr>
              <a:pPr algn="r" fontAlgn="auto">
                <a:lnSpc>
                  <a:spcPct val="101000"/>
                </a:lnSpc>
                <a:spcBef>
                  <a:spcPct val="50000"/>
                </a:spcBef>
                <a:spcAft>
                  <a:spcPts val="0"/>
                </a:spcAft>
                <a:defRPr/>
              </a:pPr>
              <a:t>‹#›</a:t>
            </a:fld>
            <a:endParaRPr lang="en-US" sz="1000" b="1" dirty="0">
              <a:solidFill>
                <a:srgbClr val="7F7F7F"/>
              </a:solidFill>
              <a:latin typeface="+mn-lt"/>
              <a:cs typeface="SapientSansRegular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762055" y="1069975"/>
            <a:ext cx="3897313" cy="360045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11"/>
          </p:nvPr>
        </p:nvSpPr>
        <p:spPr>
          <a:xfrm>
            <a:off x="493776" y="1069975"/>
            <a:ext cx="4108387" cy="3600450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46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2654"/>
            <a:ext cx="8229600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2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990378"/>
            <a:ext cx="8229600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lang="en-US" sz="900" smtClean="0"/>
            </a:lvl1pPr>
          </a:lstStyle>
          <a:p>
            <a:pPr>
              <a:defRPr/>
            </a:pPr>
            <a:r>
              <a:rPr lang="en-US" dirty="0"/>
              <a:t>INSERT DATE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 dirty="0" smtClean="0">
                <a:solidFill>
                  <a:srgbClr val="6C6C6C"/>
                </a:solidFill>
                <a:latin typeface="+mn-lt"/>
                <a:ea typeface="+mn-ea"/>
                <a:cs typeface="SapientSansRegular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 b="0" i="0" smtClean="0">
                <a:solidFill>
                  <a:srgbClr val="6C6C6C"/>
                </a:solidFill>
                <a:latin typeface="+mn-lt"/>
                <a:ea typeface="+mn-ea"/>
                <a:cs typeface="Sapient Centro Slab"/>
              </a:defRPr>
            </a:lvl1pPr>
          </a:lstStyle>
          <a:p>
            <a:pPr>
              <a:defRPr/>
            </a:pPr>
            <a:fld id="{4F8F9822-CE00-0B4F-ADB5-DBA954363B0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755" r:id="rId2"/>
    <p:sldLayoutId id="2147483826" r:id="rId3"/>
    <p:sldLayoutId id="2147483827" r:id="rId4"/>
    <p:sldLayoutId id="2147483828" r:id="rId5"/>
    <p:sldLayoutId id="2147483770" r:id="rId6"/>
    <p:sldLayoutId id="2147483810" r:id="rId7"/>
    <p:sldLayoutId id="2147483771" r:id="rId8"/>
    <p:sldLayoutId id="2147483812" r:id="rId9"/>
    <p:sldLayoutId id="2147483772" r:id="rId10"/>
    <p:sldLayoutId id="2147483813" r:id="rId11"/>
    <p:sldLayoutId id="2147483773" r:id="rId12"/>
    <p:sldLayoutId id="2147483814" r:id="rId13"/>
    <p:sldLayoutId id="2147483763" r:id="rId14"/>
    <p:sldLayoutId id="2147483807" r:id="rId15"/>
    <p:sldLayoutId id="2147483829" r:id="rId16"/>
  </p:sldLayoutIdLst>
  <p:hf sldNum="0" hdr="0" ft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400" b="0" kern="1200">
          <a:solidFill>
            <a:srgbClr val="123E57"/>
          </a:solidFill>
          <a:latin typeface="+mj-lt"/>
          <a:ea typeface="ＭＳ Ｐゴシック" charset="0"/>
          <a:cs typeface="SapientSansBold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SapientCentroSlab-Light" charset="0"/>
          <a:ea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SapientCentroSlab-Light" charset="0"/>
          <a:ea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SapientCentroSlab-Light" charset="0"/>
          <a:ea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SapientCentroSlab-Light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SapientCentroSlab-Light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SapientCentroSlab-Light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SapientCentroSlab-Light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700">
          <a:solidFill>
            <a:schemeClr val="tx2"/>
          </a:solidFill>
          <a:latin typeface="SapientCentroSlab-Light" charset="0"/>
          <a:ea typeface="ＭＳ Ｐゴシック" charset="0"/>
        </a:defRPr>
      </a:lvl9pPr>
    </p:titleStyle>
    <p:bodyStyle>
      <a:lvl1pPr marL="228600" indent="-228600" algn="l" defTabSz="457200" rtl="0" eaLnBrk="1" fontAlgn="base" hangingPunct="1">
        <a:spcBef>
          <a:spcPct val="0"/>
        </a:spcBef>
        <a:spcAft>
          <a:spcPts val="1000"/>
        </a:spcAft>
        <a:buClr>
          <a:schemeClr val="accent1"/>
        </a:buClr>
        <a:buFont typeface="Wingdings" charset="0"/>
        <a:buChar char="§"/>
        <a:defRPr sz="2000" kern="1200">
          <a:solidFill>
            <a:srgbClr val="000000"/>
          </a:solidFill>
          <a:latin typeface="+mn-lt"/>
          <a:ea typeface="ＭＳ Ｐゴシック" charset="0"/>
          <a:cs typeface="SapientCentroSlab-Light"/>
        </a:defRPr>
      </a:lvl1pPr>
      <a:lvl2pPr marL="457200" indent="-228600" algn="l" defTabSz="457200" rtl="0" eaLnBrk="1" fontAlgn="base" hangingPunct="1">
        <a:spcBef>
          <a:spcPct val="0"/>
        </a:spcBef>
        <a:spcAft>
          <a:spcPts val="1000"/>
        </a:spcAft>
        <a:buClr>
          <a:schemeClr val="accent1"/>
        </a:buClr>
        <a:buFont typeface="Wingdings" charset="0"/>
        <a:buChar char="§"/>
        <a:defRPr sz="1900" kern="1200">
          <a:solidFill>
            <a:srgbClr val="000000"/>
          </a:solidFill>
          <a:latin typeface="+mn-lt"/>
          <a:ea typeface="ＭＳ Ｐゴシック" charset="0"/>
          <a:cs typeface="SapientCentroSlab-Light"/>
        </a:defRPr>
      </a:lvl2pPr>
      <a:lvl3pPr marL="685800" indent="-228600" algn="l" defTabSz="457200" rtl="0" eaLnBrk="1" fontAlgn="base" hangingPunct="1">
        <a:spcBef>
          <a:spcPct val="0"/>
        </a:spcBef>
        <a:spcAft>
          <a:spcPts val="1000"/>
        </a:spcAft>
        <a:buClr>
          <a:schemeClr val="accent1"/>
        </a:buClr>
        <a:buFont typeface="Wingdings" charset="0"/>
        <a:buChar char="§"/>
        <a:defRPr sz="1800" kern="1200">
          <a:solidFill>
            <a:srgbClr val="000000"/>
          </a:solidFill>
          <a:latin typeface="+mn-lt"/>
          <a:ea typeface="ＭＳ Ｐゴシック" charset="0"/>
          <a:cs typeface="SapientCentroSlab-Light"/>
        </a:defRPr>
      </a:lvl3pPr>
      <a:lvl4pPr marL="914400" indent="-228600" algn="l" defTabSz="457200" rtl="0" eaLnBrk="1" fontAlgn="base" hangingPunct="1">
        <a:spcBef>
          <a:spcPct val="0"/>
        </a:spcBef>
        <a:spcAft>
          <a:spcPts val="1000"/>
        </a:spcAft>
        <a:buClr>
          <a:schemeClr val="accent1"/>
        </a:buClr>
        <a:buFont typeface="Wingdings" charset="0"/>
        <a:buChar char="§"/>
        <a:defRPr sz="1700" kern="1200">
          <a:solidFill>
            <a:srgbClr val="000000"/>
          </a:solidFill>
          <a:latin typeface="+mn-lt"/>
          <a:ea typeface="ＭＳ Ｐゴシック" charset="0"/>
          <a:cs typeface="SapientCentroSlab-Light"/>
        </a:defRPr>
      </a:lvl4pPr>
      <a:lvl5pPr marL="1143000" indent="-228600" algn="l" defTabSz="457200" rtl="0" eaLnBrk="1" fontAlgn="base" hangingPunct="1">
        <a:spcBef>
          <a:spcPct val="0"/>
        </a:spcBef>
        <a:spcAft>
          <a:spcPts val="1000"/>
        </a:spcAft>
        <a:buClr>
          <a:schemeClr val="accent1"/>
        </a:buClr>
        <a:buFont typeface="Wingdings" charset="0"/>
        <a:buChar char="§"/>
        <a:defRPr sz="1600" kern="1200">
          <a:solidFill>
            <a:srgbClr val="000000"/>
          </a:solidFill>
          <a:latin typeface="+mn-lt"/>
          <a:ea typeface="ＭＳ Ｐゴシック" charset="0"/>
          <a:cs typeface="SapientCentroSlab-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Getting started with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guide for CONNECT study investigators and other non-developers.</a:t>
            </a:r>
          </a:p>
        </p:txBody>
      </p:sp>
    </p:spTree>
    <p:extLst>
      <p:ext uri="{BB962C8B-B14F-4D97-AF65-F5344CB8AC3E}">
        <p14:creationId xmlns:p14="http://schemas.microsoft.com/office/powerpoint/2010/main" val="2614925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DAF1D-6718-1F4C-B22F-E1C8432A0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issues with the </a:t>
            </a:r>
            <a:r>
              <a:rPr lang="en-US" dirty="0" err="1"/>
              <a:t>Github</a:t>
            </a:r>
            <a:r>
              <a:rPr lang="en-US" dirty="0"/>
              <a:t> Kanban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4169C1-3179-F342-8839-9894B4779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3" y="761211"/>
            <a:ext cx="8229936" cy="173736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2F5B9CA-76A9-4641-8563-F9ACF8DCAE01}"/>
              </a:ext>
            </a:extLst>
          </p:cNvPr>
          <p:cNvSpPr/>
          <p:nvPr/>
        </p:nvSpPr>
        <p:spPr>
          <a:xfrm>
            <a:off x="3828662" y="2109682"/>
            <a:ext cx="957942" cy="388889"/>
          </a:xfrm>
          <a:prstGeom prst="ellipse">
            <a:avLst/>
          </a:prstGeom>
          <a:noFill/>
          <a:ln w="635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FF86B-3D32-5C41-96D0-8FFA1FA343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017"/>
          <a:stretch/>
        </p:blipFill>
        <p:spPr>
          <a:xfrm>
            <a:off x="158959" y="2644930"/>
            <a:ext cx="8229600" cy="159730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766ECDF-43E8-BC48-BD84-603492657591}"/>
              </a:ext>
            </a:extLst>
          </p:cNvPr>
          <p:cNvSpPr/>
          <p:nvPr/>
        </p:nvSpPr>
        <p:spPr>
          <a:xfrm>
            <a:off x="167954" y="2849812"/>
            <a:ext cx="1604863" cy="826449"/>
          </a:xfrm>
          <a:prstGeom prst="ellipse">
            <a:avLst/>
          </a:prstGeom>
          <a:noFill/>
          <a:ln w="635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619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D33BBB-6408-0F4C-9859-3BD9C2DD8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59" y="177281"/>
            <a:ext cx="8013965" cy="41195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40FD2C-4006-9B4B-9094-5DC868A1C149}"/>
              </a:ext>
            </a:extLst>
          </p:cNvPr>
          <p:cNvSpPr txBox="1"/>
          <p:nvPr/>
        </p:nvSpPr>
        <p:spPr>
          <a:xfrm>
            <a:off x="2855169" y="2571750"/>
            <a:ext cx="20247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Cards can be dragged into other columns, or set up to do it automatically</a:t>
            </a:r>
          </a:p>
        </p:txBody>
      </p:sp>
    </p:spTree>
    <p:extLst>
      <p:ext uri="{BB962C8B-B14F-4D97-AF65-F5344CB8AC3E}">
        <p14:creationId xmlns:p14="http://schemas.microsoft.com/office/powerpoint/2010/main" val="1757680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7ADF4-47C9-C342-96E8-FE0806268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Communicating via </a:t>
            </a:r>
            <a:r>
              <a:rPr lang="en-US" dirty="0" err="1"/>
              <a:t>Gitter</a:t>
            </a:r>
            <a:r>
              <a:rPr lang="en-US" dirty="0"/>
              <a:t>  https://</a:t>
            </a:r>
            <a:r>
              <a:rPr lang="en-US" dirty="0" err="1"/>
              <a:t>gitter.im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6328B9C-C6E2-244C-871A-693A2EB10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6105"/>
            <a:ext cx="9144000" cy="16412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27D538-366E-0B4B-ADC8-6934803EA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7516" y="2424388"/>
            <a:ext cx="3409432" cy="2170247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74BBCE2-4D89-FA4A-91DA-E101D3B872EB}"/>
              </a:ext>
            </a:extLst>
          </p:cNvPr>
          <p:cNvSpPr/>
          <p:nvPr/>
        </p:nvSpPr>
        <p:spPr>
          <a:xfrm>
            <a:off x="6615404" y="1439391"/>
            <a:ext cx="2192694" cy="630981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7A59318-9E9F-4040-A25D-62CC9BC6815D}"/>
              </a:ext>
            </a:extLst>
          </p:cNvPr>
          <p:cNvSpPr/>
          <p:nvPr/>
        </p:nvSpPr>
        <p:spPr>
          <a:xfrm>
            <a:off x="2858278" y="3194020"/>
            <a:ext cx="2628122" cy="630981"/>
          </a:xfrm>
          <a:prstGeom prst="ellipse">
            <a:avLst/>
          </a:prstGeom>
          <a:noFill/>
          <a:ln w="635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4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95BBC-E052-534C-938B-043DFDCE5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a </a:t>
            </a:r>
            <a:r>
              <a:rPr lang="en-US" dirty="0" err="1"/>
              <a:t>gitter</a:t>
            </a:r>
            <a:r>
              <a:rPr lang="en-US" dirty="0"/>
              <a:t> chat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0DDC80-FA79-2D44-B1DC-AA034B8A0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06" y="852928"/>
            <a:ext cx="3900196" cy="20791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7095A7-71D5-DE46-8F2B-D64889DDF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852928"/>
            <a:ext cx="2437661" cy="3371981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D4B6195-B40A-5841-BC44-E44FBC862741}"/>
              </a:ext>
            </a:extLst>
          </p:cNvPr>
          <p:cNvSpPr/>
          <p:nvPr/>
        </p:nvSpPr>
        <p:spPr>
          <a:xfrm>
            <a:off x="0" y="1682460"/>
            <a:ext cx="559837" cy="630981"/>
          </a:xfrm>
          <a:prstGeom prst="ellipse">
            <a:avLst/>
          </a:prstGeom>
          <a:noFill/>
          <a:ln w="635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2870747-1AF1-F247-8A4C-BFEDCD2511AB}"/>
              </a:ext>
            </a:extLst>
          </p:cNvPr>
          <p:cNvSpPr/>
          <p:nvPr/>
        </p:nvSpPr>
        <p:spPr>
          <a:xfrm>
            <a:off x="5032310" y="2313441"/>
            <a:ext cx="1191208" cy="630981"/>
          </a:xfrm>
          <a:prstGeom prst="ellipse">
            <a:avLst/>
          </a:prstGeom>
          <a:noFill/>
          <a:ln w="635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56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7FFADC-95C5-854B-81A2-A952C7BA7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698" y="205273"/>
            <a:ext cx="6509035" cy="406814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24419A49-D977-1047-BD86-88AAEC9D9CB5}"/>
              </a:ext>
            </a:extLst>
          </p:cNvPr>
          <p:cNvSpPr/>
          <p:nvPr/>
        </p:nvSpPr>
        <p:spPr>
          <a:xfrm>
            <a:off x="2951584" y="3787678"/>
            <a:ext cx="1191208" cy="630981"/>
          </a:xfrm>
          <a:prstGeom prst="ellipse">
            <a:avLst/>
          </a:prstGeom>
          <a:noFill/>
          <a:ln w="63500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15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A80E-DACA-B243-A48A-470965636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comments and Questions???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C528F-4E45-C64A-97DB-338A36EB4A99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This </a:t>
            </a:r>
            <a:r>
              <a:rPr lang="en-US" dirty="0" err="1"/>
              <a:t>powerpoint</a:t>
            </a:r>
            <a:r>
              <a:rPr lang="en-US" dirty="0"/>
              <a:t> is available in </a:t>
            </a:r>
            <a:r>
              <a:rPr lang="en-US" dirty="0" err="1"/>
              <a:t>github</a:t>
            </a:r>
            <a:r>
              <a:rPr lang="en-US" dirty="0"/>
              <a:t>.  https://</a:t>
            </a:r>
            <a:r>
              <a:rPr lang="en-US" dirty="0" err="1"/>
              <a:t>github.com</a:t>
            </a:r>
            <a:r>
              <a:rPr lang="en-US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54984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729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Documents change over time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F3BC7DF-7240-6A4D-AF3D-32A532788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72240" y="896322"/>
            <a:ext cx="918180" cy="10493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65EA0F4-AA86-8F40-8ADE-39696B3A36F2}"/>
              </a:ext>
            </a:extLst>
          </p:cNvPr>
          <p:cNvSpPr txBox="1"/>
          <p:nvPr/>
        </p:nvSpPr>
        <p:spPr>
          <a:xfrm>
            <a:off x="188432" y="3184945"/>
            <a:ext cx="1353064" cy="116955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u="sng" dirty="0">
                <a:latin typeface="+mj-lt"/>
              </a:rPr>
              <a:t>Document 1</a:t>
            </a:r>
          </a:p>
          <a:p>
            <a:r>
              <a:rPr lang="en-US" sz="1400" dirty="0">
                <a:latin typeface="+mj-lt"/>
              </a:rPr>
              <a:t>The rain in Spain stays mainly on the plains.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678561-D95E-9942-8BF9-2AE3FFF08D3E}"/>
              </a:ext>
            </a:extLst>
          </p:cNvPr>
          <p:cNvSpPr txBox="1"/>
          <p:nvPr/>
        </p:nvSpPr>
        <p:spPr>
          <a:xfrm>
            <a:off x="188432" y="836221"/>
            <a:ext cx="1353064" cy="116955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u="sng" dirty="0">
                <a:latin typeface="+mj-lt"/>
              </a:rPr>
              <a:t>Document 1</a:t>
            </a:r>
          </a:p>
          <a:p>
            <a:r>
              <a:rPr lang="en-US" sz="1400" dirty="0">
                <a:latin typeface="+mj-lt"/>
              </a:rPr>
              <a:t>The reign in Spain stays mainly on the plains.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0BE8D2-132B-D441-A660-C3EA5D294F02}"/>
              </a:ext>
            </a:extLst>
          </p:cNvPr>
          <p:cNvSpPr txBox="1"/>
          <p:nvPr/>
        </p:nvSpPr>
        <p:spPr>
          <a:xfrm>
            <a:off x="1720844" y="836221"/>
            <a:ext cx="1353064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u="sng" dirty="0">
                <a:latin typeface="+mj-lt"/>
              </a:rPr>
              <a:t>Document 2</a:t>
            </a:r>
          </a:p>
          <a:p>
            <a:r>
              <a:rPr lang="en-US" sz="1400" dirty="0">
                <a:latin typeface="+mj-lt"/>
              </a:rPr>
              <a:t>The unexamined life is not worth living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9049439C-86E4-484C-8006-FA21590FC521}"/>
              </a:ext>
            </a:extLst>
          </p:cNvPr>
          <p:cNvSpPr/>
          <p:nvPr/>
        </p:nvSpPr>
        <p:spPr>
          <a:xfrm rot="5400000">
            <a:off x="379103" y="2392441"/>
            <a:ext cx="971723" cy="310366"/>
          </a:xfrm>
          <a:prstGeom prst="rightArrow">
            <a:avLst/>
          </a:prstGeom>
          <a:gradFill>
            <a:gsLst>
              <a:gs pos="0">
                <a:srgbClr val="000000"/>
              </a:gs>
              <a:gs pos="100000">
                <a:schemeClr val="bg2">
                  <a:lumMod val="75000"/>
                </a:schemeClr>
              </a:gs>
            </a:gsLst>
            <a:lin ang="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D2FD352B-4E0B-DB40-8085-F3BA295D9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72240" y="3245046"/>
            <a:ext cx="918180" cy="1049348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1D73252-D53D-FC4F-B413-63668C877E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5813659"/>
              </p:ext>
            </p:extLst>
          </p:nvPr>
        </p:nvGraphicFramePr>
        <p:xfrm>
          <a:off x="4664085" y="915536"/>
          <a:ext cx="2596706" cy="1010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18426">
                  <a:extLst>
                    <a:ext uri="{9D8B030D-6E8A-4147-A177-3AD203B41FA5}">
                      <a16:colId xmlns:a16="http://schemas.microsoft.com/office/drawing/2014/main" val="1424512026"/>
                    </a:ext>
                  </a:extLst>
                </a:gridCol>
                <a:gridCol w="1478280">
                  <a:extLst>
                    <a:ext uri="{9D8B030D-6E8A-4147-A177-3AD203B41FA5}">
                      <a16:colId xmlns:a16="http://schemas.microsoft.com/office/drawing/2014/main" val="3664660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8419682"/>
                  </a:ext>
                </a:extLst>
              </a:tr>
              <a:tr h="36270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2b73114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 1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Document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6739230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A3E1932A-0F62-1E45-97B7-5453BB89C3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10561"/>
              </p:ext>
            </p:extLst>
          </p:nvPr>
        </p:nvGraphicFramePr>
        <p:xfrm>
          <a:off x="4664085" y="2944220"/>
          <a:ext cx="2596706" cy="165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18426">
                  <a:extLst>
                    <a:ext uri="{9D8B030D-6E8A-4147-A177-3AD203B41FA5}">
                      <a16:colId xmlns:a16="http://schemas.microsoft.com/office/drawing/2014/main" val="1424512026"/>
                    </a:ext>
                  </a:extLst>
                </a:gridCol>
                <a:gridCol w="1478280">
                  <a:extLst>
                    <a:ext uri="{9D8B030D-6E8A-4147-A177-3AD203B41FA5}">
                      <a16:colId xmlns:a16="http://schemas.microsoft.com/office/drawing/2014/main" val="36646601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8419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781efc8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 1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Document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397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2b73114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 1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Document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6739230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435F324D-7D50-8043-B409-A51B9DE4B6CD}"/>
              </a:ext>
            </a:extLst>
          </p:cNvPr>
          <p:cNvSpPr txBox="1"/>
          <p:nvPr/>
        </p:nvSpPr>
        <p:spPr>
          <a:xfrm>
            <a:off x="1720844" y="3184945"/>
            <a:ext cx="1353064" cy="116955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u="sng" dirty="0">
                <a:latin typeface="+mj-lt"/>
              </a:rPr>
              <a:t>Document 2</a:t>
            </a:r>
          </a:p>
          <a:p>
            <a:r>
              <a:rPr lang="en-US" sz="1400" dirty="0">
                <a:latin typeface="+mj-lt"/>
              </a:rPr>
              <a:t>The unexamined life is not worth living</a:t>
            </a:r>
          </a:p>
        </p:txBody>
      </p:sp>
    </p:spTree>
    <p:extLst>
      <p:ext uri="{BB962C8B-B14F-4D97-AF65-F5344CB8AC3E}">
        <p14:creationId xmlns:p14="http://schemas.microsoft.com/office/powerpoint/2010/main" val="88444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Git tracks changes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37DCA75A-DFBC-994C-8F19-A97602867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776" y="1162246"/>
            <a:ext cx="918180" cy="1049348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9F615D77-E467-AB40-88C3-2EAE1D783D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850901"/>
              </p:ext>
            </p:extLst>
          </p:nvPr>
        </p:nvGraphicFramePr>
        <p:xfrm>
          <a:off x="1658191" y="928894"/>
          <a:ext cx="5271951" cy="2565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5380">
                  <a:extLst>
                    <a:ext uri="{9D8B030D-6E8A-4147-A177-3AD203B41FA5}">
                      <a16:colId xmlns:a16="http://schemas.microsoft.com/office/drawing/2014/main" val="1424512026"/>
                    </a:ext>
                  </a:extLst>
                </a:gridCol>
                <a:gridCol w="1538514">
                  <a:extLst>
                    <a:ext uri="{9D8B030D-6E8A-4147-A177-3AD203B41FA5}">
                      <a16:colId xmlns:a16="http://schemas.microsoft.com/office/drawing/2014/main" val="3664660193"/>
                    </a:ext>
                  </a:extLst>
                </a:gridCol>
                <a:gridCol w="2598057">
                  <a:extLst>
                    <a:ext uri="{9D8B030D-6E8A-4147-A177-3AD203B41FA5}">
                      <a16:colId xmlns:a16="http://schemas.microsoft.com/office/drawing/2014/main" val="41394440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8419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6522120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 1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Document 2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Document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Added document 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44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781efc8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 1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Document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Correct spelling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397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2b73114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 1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Document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Initial check-in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6739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9861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Git is distributed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2C06DEA-993A-4242-96D1-0EE7D6866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6492" y="1101999"/>
            <a:ext cx="918180" cy="10493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380593-3135-2D41-ACF2-58773C4D7C55}"/>
              </a:ext>
            </a:extLst>
          </p:cNvPr>
          <p:cNvSpPr txBox="1"/>
          <p:nvPr/>
        </p:nvSpPr>
        <p:spPr>
          <a:xfrm>
            <a:off x="715868" y="673071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My Repository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4E8D6D4-F724-1645-9EB0-152135969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88960" y="1101999"/>
            <a:ext cx="918180" cy="10493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EA276B-FADC-9A42-9184-1DD2A9BFA351}"/>
              </a:ext>
            </a:extLst>
          </p:cNvPr>
          <p:cNvSpPr txBox="1"/>
          <p:nvPr/>
        </p:nvSpPr>
        <p:spPr>
          <a:xfrm>
            <a:off x="5239148" y="673071"/>
            <a:ext cx="1817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Your Repository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53609FB0-09CE-F04E-B47F-26761D840F10}"/>
              </a:ext>
            </a:extLst>
          </p:cNvPr>
          <p:cNvSpPr/>
          <p:nvPr/>
        </p:nvSpPr>
        <p:spPr>
          <a:xfrm>
            <a:off x="2146102" y="1471490"/>
            <a:ext cx="3391097" cy="310366"/>
          </a:xfrm>
          <a:prstGeom prst="rightArrow">
            <a:avLst/>
          </a:prstGeom>
          <a:gradFill>
            <a:gsLst>
              <a:gs pos="0">
                <a:srgbClr val="000000"/>
              </a:gs>
              <a:gs pos="100000">
                <a:schemeClr val="bg2">
                  <a:lumMod val="75000"/>
                </a:schemeClr>
              </a:gs>
            </a:gsLst>
            <a:lin ang="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762467-446A-9843-B3EA-5A93BA4F811D}"/>
              </a:ext>
            </a:extLst>
          </p:cNvPr>
          <p:cNvSpPr txBox="1"/>
          <p:nvPr/>
        </p:nvSpPr>
        <p:spPr>
          <a:xfrm>
            <a:off x="3494440" y="1181229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clone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1836A18E-F0CD-664E-96E0-CFBC410379A9}"/>
              </a:ext>
            </a:extLst>
          </p:cNvPr>
          <p:cNvSpPr/>
          <p:nvPr/>
        </p:nvSpPr>
        <p:spPr>
          <a:xfrm rot="5400000">
            <a:off x="1113907" y="2484468"/>
            <a:ext cx="863351" cy="310366"/>
          </a:xfrm>
          <a:prstGeom prst="rightArrow">
            <a:avLst/>
          </a:prstGeom>
          <a:gradFill>
            <a:gsLst>
              <a:gs pos="0">
                <a:srgbClr val="000000"/>
              </a:gs>
              <a:gs pos="100000">
                <a:schemeClr val="bg2">
                  <a:lumMod val="75000"/>
                </a:schemeClr>
              </a:gs>
            </a:gsLst>
            <a:lin ang="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A1A902-6DC8-0046-89E4-84FAE30662C9}"/>
              </a:ext>
            </a:extLst>
          </p:cNvPr>
          <p:cNvSpPr txBox="1"/>
          <p:nvPr/>
        </p:nvSpPr>
        <p:spPr>
          <a:xfrm>
            <a:off x="1676966" y="2454985"/>
            <a:ext cx="1743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document 4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958DE1AA-9387-3E49-98EF-BF943294814E}"/>
              </a:ext>
            </a:extLst>
          </p:cNvPr>
          <p:cNvSpPr/>
          <p:nvPr/>
        </p:nvSpPr>
        <p:spPr>
          <a:xfrm rot="5400000">
            <a:off x="5716375" y="2484468"/>
            <a:ext cx="863351" cy="310366"/>
          </a:xfrm>
          <a:prstGeom prst="rightArrow">
            <a:avLst/>
          </a:prstGeom>
          <a:gradFill>
            <a:gsLst>
              <a:gs pos="0">
                <a:srgbClr val="000000"/>
              </a:gs>
              <a:gs pos="100000">
                <a:schemeClr val="bg2">
                  <a:lumMod val="75000"/>
                </a:schemeClr>
              </a:gs>
            </a:gsLst>
            <a:lin ang="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11D70A-A53F-164A-BBE1-4CC6AB6C1465}"/>
              </a:ext>
            </a:extLst>
          </p:cNvPr>
          <p:cNvSpPr txBox="1"/>
          <p:nvPr/>
        </p:nvSpPr>
        <p:spPr>
          <a:xfrm>
            <a:off x="6447126" y="2454985"/>
            <a:ext cx="172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Edit document 3</a:t>
            </a: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61CDC757-BB0D-B34C-873C-2EBD7AA96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6492" y="3137197"/>
            <a:ext cx="918180" cy="1049348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05698E9D-570F-814D-8DB0-DD7E175F3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88960" y="3137197"/>
            <a:ext cx="918180" cy="1049348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74DDC9D6-9079-3648-A35B-342F74E14C37}"/>
              </a:ext>
            </a:extLst>
          </p:cNvPr>
          <p:cNvGrpSpPr/>
          <p:nvPr/>
        </p:nvGrpSpPr>
        <p:grpSpPr>
          <a:xfrm>
            <a:off x="2161333" y="2619377"/>
            <a:ext cx="3391097" cy="759802"/>
            <a:chOff x="2161333" y="2619377"/>
            <a:chExt cx="3391097" cy="75980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50109AC-2799-DE47-90BD-9D6004F05A11}"/>
                </a:ext>
              </a:extLst>
            </p:cNvPr>
            <p:cNvSpPr txBox="1"/>
            <p:nvPr/>
          </p:nvSpPr>
          <p:spPr>
            <a:xfrm>
              <a:off x="3646858" y="2619377"/>
              <a:ext cx="4635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pull</a:t>
              </a:r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4C887A14-358F-4A4B-A4C8-A992774888FF}"/>
                </a:ext>
              </a:extLst>
            </p:cNvPr>
            <p:cNvSpPr/>
            <p:nvPr/>
          </p:nvSpPr>
          <p:spPr>
            <a:xfrm>
              <a:off x="2161333" y="2838735"/>
              <a:ext cx="3391097" cy="310366"/>
            </a:xfrm>
            <a:prstGeom prst="rightArrow">
              <a:avLst/>
            </a:prstGeom>
            <a:gradFill>
              <a:gsLst>
                <a:gs pos="0">
                  <a:srgbClr val="000000"/>
                </a:gs>
                <a:gs pos="100000">
                  <a:schemeClr val="bg2">
                    <a:lumMod val="75000"/>
                  </a:schemeClr>
                </a:gs>
              </a:gsLst>
              <a:lin ang="0" scaled="0"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EC2C02-F555-8340-8F3C-19DB47BAFF04}"/>
                </a:ext>
              </a:extLst>
            </p:cNvPr>
            <p:cNvSpPr txBox="1"/>
            <p:nvPr/>
          </p:nvSpPr>
          <p:spPr>
            <a:xfrm>
              <a:off x="4257780" y="3071402"/>
              <a:ext cx="12946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get document4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C3E15DD-E2D4-5847-AB4E-3CD685056F06}"/>
              </a:ext>
            </a:extLst>
          </p:cNvPr>
          <p:cNvGrpSpPr/>
          <p:nvPr/>
        </p:nvGrpSpPr>
        <p:grpSpPr>
          <a:xfrm>
            <a:off x="2161333" y="3391233"/>
            <a:ext cx="3391097" cy="707855"/>
            <a:chOff x="2161333" y="3391233"/>
            <a:chExt cx="3391097" cy="707855"/>
          </a:xfrm>
        </p:grpSpPr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0175B0F2-B55C-2841-951F-EBF3E89587FA}"/>
                </a:ext>
              </a:extLst>
            </p:cNvPr>
            <p:cNvSpPr/>
            <p:nvPr/>
          </p:nvSpPr>
          <p:spPr>
            <a:xfrm rot="10800000">
              <a:off x="2161333" y="3585449"/>
              <a:ext cx="3391097" cy="310366"/>
            </a:xfrm>
            <a:prstGeom prst="rightArrow">
              <a:avLst/>
            </a:prstGeom>
            <a:gradFill>
              <a:gsLst>
                <a:gs pos="0">
                  <a:schemeClr val="bg2">
                    <a:lumMod val="75000"/>
                  </a:schemeClr>
                </a:gs>
                <a:gs pos="99000">
                  <a:srgbClr val="000000"/>
                </a:gs>
              </a:gsLst>
              <a:lin ang="0" scaled="0"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0B421C3-CB1A-C544-BEB4-7B4F912AED20}"/>
                </a:ext>
              </a:extLst>
            </p:cNvPr>
            <p:cNvSpPr/>
            <p:nvPr/>
          </p:nvSpPr>
          <p:spPr>
            <a:xfrm>
              <a:off x="3302082" y="3391233"/>
              <a:ext cx="110959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pull request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30EAB45-DCB2-D843-9D2E-21F3237EBB85}"/>
                </a:ext>
              </a:extLst>
            </p:cNvPr>
            <p:cNvSpPr txBox="1"/>
            <p:nvPr/>
          </p:nvSpPr>
          <p:spPr>
            <a:xfrm>
              <a:off x="3257186" y="3791311"/>
              <a:ext cx="2295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Asks me to pull your changes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0FAB22F-BB70-E740-B37A-7003AB991364}"/>
              </a:ext>
            </a:extLst>
          </p:cNvPr>
          <p:cNvGrpSpPr/>
          <p:nvPr/>
        </p:nvGrpSpPr>
        <p:grpSpPr>
          <a:xfrm>
            <a:off x="2161333" y="4038435"/>
            <a:ext cx="3391097" cy="686039"/>
            <a:chOff x="2161333" y="4038435"/>
            <a:chExt cx="3391097" cy="686039"/>
          </a:xfrm>
        </p:grpSpPr>
        <p:sp>
          <p:nvSpPr>
            <p:cNvPr id="28" name="Right Arrow 27">
              <a:extLst>
                <a:ext uri="{FF2B5EF4-FFF2-40B4-BE49-F238E27FC236}">
                  <a16:creationId xmlns:a16="http://schemas.microsoft.com/office/drawing/2014/main" id="{6E98E176-C410-6C49-AF45-16BEB3FF3470}"/>
                </a:ext>
              </a:extLst>
            </p:cNvPr>
            <p:cNvSpPr/>
            <p:nvPr/>
          </p:nvSpPr>
          <p:spPr>
            <a:xfrm rot="10800000">
              <a:off x="2161333" y="4204258"/>
              <a:ext cx="3391097" cy="310366"/>
            </a:xfrm>
            <a:prstGeom prst="rightArrow">
              <a:avLst/>
            </a:prstGeom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BF07200-510E-0547-83AA-FB938D3ABB66}"/>
                </a:ext>
              </a:extLst>
            </p:cNvPr>
            <p:cNvSpPr txBox="1"/>
            <p:nvPr/>
          </p:nvSpPr>
          <p:spPr>
            <a:xfrm>
              <a:off x="3625087" y="4038435"/>
              <a:ext cx="4635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pull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13AEDDE-8356-0243-898D-2CD41931A398}"/>
                </a:ext>
              </a:extLst>
            </p:cNvPr>
            <p:cNvSpPr txBox="1"/>
            <p:nvPr/>
          </p:nvSpPr>
          <p:spPr>
            <a:xfrm>
              <a:off x="4737014" y="4416697"/>
              <a:ext cx="8154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get edits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11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4" grpId="0"/>
      <p:bldP spid="13" grpId="0" animBg="1"/>
      <p:bldP spid="6" grpId="0"/>
      <p:bldP spid="15" grpId="0" animBg="1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err="1"/>
              <a:t>Github</a:t>
            </a:r>
            <a:r>
              <a:rPr lang="en-US" sz="2800" dirty="0"/>
              <a:t> allows online git repositories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DFD4DAA-2276-E54C-82C3-BCF18505E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42094" y="752583"/>
            <a:ext cx="918180" cy="10493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ED50AB-1E71-A440-A993-8294470B7766}"/>
              </a:ext>
            </a:extLst>
          </p:cNvPr>
          <p:cNvSpPr txBox="1"/>
          <p:nvPr/>
        </p:nvSpPr>
        <p:spPr>
          <a:xfrm>
            <a:off x="722651" y="1801931"/>
            <a:ext cx="2157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C74701C-5264-A147-81C7-10C9F237BB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84037" y="2803716"/>
            <a:ext cx="918180" cy="10493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FA425F-AA8C-1D40-897F-DAF3ED69C05B}"/>
              </a:ext>
            </a:extLst>
          </p:cNvPr>
          <p:cNvSpPr txBox="1"/>
          <p:nvPr/>
        </p:nvSpPr>
        <p:spPr>
          <a:xfrm>
            <a:off x="807770" y="4007673"/>
            <a:ext cx="2155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 laptop repository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6B36838-E55B-9947-B889-30DE3D119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46076" y="2803716"/>
            <a:ext cx="918180" cy="10493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684284-0A55-9F45-8F11-BBFCFFE2C91D}"/>
              </a:ext>
            </a:extLst>
          </p:cNvPr>
          <p:cNvSpPr txBox="1"/>
          <p:nvPr/>
        </p:nvSpPr>
        <p:spPr>
          <a:xfrm>
            <a:off x="3290190" y="4007673"/>
            <a:ext cx="1229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User1 copy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E5617BF-8836-664A-8A6C-D38BC9DA29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6546" y="2803716"/>
            <a:ext cx="918180" cy="10493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B7DB69-770D-6346-8BE2-00257AD67756}"/>
              </a:ext>
            </a:extLst>
          </p:cNvPr>
          <p:cNvSpPr txBox="1"/>
          <p:nvPr/>
        </p:nvSpPr>
        <p:spPr>
          <a:xfrm>
            <a:off x="5014630" y="4007673"/>
            <a:ext cx="1262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UserN</a:t>
            </a:r>
            <a:r>
              <a:rPr lang="en-US" dirty="0"/>
              <a:t> copy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95F669-BADE-1843-93E6-F1BF4D8A09C6}"/>
              </a:ext>
            </a:extLst>
          </p:cNvPr>
          <p:cNvSpPr txBox="1"/>
          <p:nvPr/>
        </p:nvSpPr>
        <p:spPr>
          <a:xfrm>
            <a:off x="4514130" y="314372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***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E9592D9-8351-8E4A-8227-9A8598AFD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86546" y="783662"/>
            <a:ext cx="918180" cy="104934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2C6EDE4-94C7-5A4F-83A1-23A4C7F81B78}"/>
              </a:ext>
            </a:extLst>
          </p:cNvPr>
          <p:cNvSpPr txBox="1"/>
          <p:nvPr/>
        </p:nvSpPr>
        <p:spPr>
          <a:xfrm>
            <a:off x="4360156" y="1833010"/>
            <a:ext cx="2570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UserN’s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3BB14D3-81C7-8147-8990-3531123587D1}"/>
              </a:ext>
            </a:extLst>
          </p:cNvPr>
          <p:cNvCxnSpPr>
            <a:stCxn id="6" idx="2"/>
          </p:cNvCxnSpPr>
          <p:nvPr/>
        </p:nvCxnSpPr>
        <p:spPr>
          <a:xfrm>
            <a:off x="1801184" y="2171263"/>
            <a:ext cx="5845" cy="5574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E5AA76-E0B9-0140-B46E-E9039ED76087}"/>
              </a:ext>
            </a:extLst>
          </p:cNvPr>
          <p:cNvCxnSpPr/>
          <p:nvPr/>
        </p:nvCxnSpPr>
        <p:spPr>
          <a:xfrm>
            <a:off x="5645636" y="2155672"/>
            <a:ext cx="5845" cy="5574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460C469-351B-EC41-81EE-F3FFF56E00C8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879716" y="1986597"/>
            <a:ext cx="759108" cy="7860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AAA7CB2-3B9F-2F46-A27E-DC08FF505B0F}"/>
              </a:ext>
            </a:extLst>
          </p:cNvPr>
          <p:cNvSpPr txBox="1"/>
          <p:nvPr/>
        </p:nvSpPr>
        <p:spPr>
          <a:xfrm>
            <a:off x="1777778" y="2265308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clone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EA72CE-E99B-5949-9A0A-3F6070C1D1A4}"/>
              </a:ext>
            </a:extLst>
          </p:cNvPr>
          <p:cNvSpPr txBox="1"/>
          <p:nvPr/>
        </p:nvSpPr>
        <p:spPr>
          <a:xfrm>
            <a:off x="3410468" y="2265308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clone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355AB0-D22C-3A42-AE03-501DAF12C4D0}"/>
              </a:ext>
            </a:extLst>
          </p:cNvPr>
          <p:cNvSpPr txBox="1"/>
          <p:nvPr/>
        </p:nvSpPr>
        <p:spPr>
          <a:xfrm>
            <a:off x="5645636" y="2249717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clone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3257AAD-EFAD-D94E-B775-CD9D5BEF9065}"/>
              </a:ext>
            </a:extLst>
          </p:cNvPr>
          <p:cNvCxnSpPr>
            <a:cxnSpLocks/>
          </p:cNvCxnSpPr>
          <p:nvPr/>
        </p:nvCxnSpPr>
        <p:spPr>
          <a:xfrm>
            <a:off x="2406005" y="1277257"/>
            <a:ext cx="260862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35F965A-5063-8A47-9DD5-F829208B3114}"/>
              </a:ext>
            </a:extLst>
          </p:cNvPr>
          <p:cNvSpPr txBox="1"/>
          <p:nvPr/>
        </p:nvSpPr>
        <p:spPr>
          <a:xfrm>
            <a:off x="3376199" y="932841"/>
            <a:ext cx="556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fork</a:t>
            </a:r>
          </a:p>
        </p:txBody>
      </p:sp>
    </p:spTree>
    <p:extLst>
      <p:ext uri="{BB962C8B-B14F-4D97-AF65-F5344CB8AC3E}">
        <p14:creationId xmlns:p14="http://schemas.microsoft.com/office/powerpoint/2010/main" val="1515026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has other useful features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B22EE2-B28C-B749-AFB7-853BF232C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235" y="1039306"/>
            <a:ext cx="283553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86CD4E-D1DF-A846-8D28-B7773DF3A754}"/>
              </a:ext>
            </a:extLst>
          </p:cNvPr>
          <p:cNvSpPr txBox="1"/>
          <p:nvPr/>
        </p:nvSpPr>
        <p:spPr>
          <a:xfrm>
            <a:off x="4146243" y="726794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Issues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8F38260-EAAB-074D-909A-19038AE60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118" y="2371217"/>
            <a:ext cx="5211765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841BB49-2E44-DA4C-9EF3-A0C5EA04FA98}"/>
              </a:ext>
            </a:extLst>
          </p:cNvPr>
          <p:cNvSpPr txBox="1"/>
          <p:nvPr/>
        </p:nvSpPr>
        <p:spPr>
          <a:xfrm>
            <a:off x="4197539" y="2030753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Gitter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C54AD24-ACBD-4A40-9A59-7D2613232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696" y="3804726"/>
            <a:ext cx="2186608" cy="9144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ED6AAF8-8E31-2C49-86CA-CBE7EF81EC8C}"/>
              </a:ext>
            </a:extLst>
          </p:cNvPr>
          <p:cNvSpPr txBox="1"/>
          <p:nvPr/>
        </p:nvSpPr>
        <p:spPr>
          <a:xfrm>
            <a:off x="3684578" y="3435394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Kanban Boards</a:t>
            </a:r>
          </a:p>
        </p:txBody>
      </p:sp>
    </p:spTree>
    <p:extLst>
      <p:ext uri="{BB962C8B-B14F-4D97-AF65-F5344CB8AC3E}">
        <p14:creationId xmlns:p14="http://schemas.microsoft.com/office/powerpoint/2010/main" val="1873668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9876CA3-FB4F-4E41-B893-F25C7167F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on </a:t>
            </a:r>
            <a:r>
              <a:rPr lang="en-US" dirty="0" err="1"/>
              <a:t>Github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01581B-962E-3849-940A-182348711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80" y="815082"/>
            <a:ext cx="7940351" cy="3800631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DEECC049-952F-4144-A9A6-A46ED5F7FFB1}"/>
              </a:ext>
            </a:extLst>
          </p:cNvPr>
          <p:cNvSpPr/>
          <p:nvPr/>
        </p:nvSpPr>
        <p:spPr>
          <a:xfrm>
            <a:off x="6316825" y="1073021"/>
            <a:ext cx="662474" cy="531845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7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B9717-514C-444D-A7AC-D1778C390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Issue (Bug report)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B553F1-4A58-8648-A756-C1F6837EC5CE}"/>
              </a:ext>
            </a:extLst>
          </p:cNvPr>
          <p:cNvSpPr txBox="1"/>
          <p:nvPr/>
        </p:nvSpPr>
        <p:spPr>
          <a:xfrm>
            <a:off x="4837553" y="344675"/>
            <a:ext cx="382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episphere</a:t>
            </a:r>
            <a:r>
              <a:rPr lang="en-US" dirty="0"/>
              <a:t>/connect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E1D00-7DA7-6E4D-9AC4-CFCEAA7E9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11" y="919831"/>
            <a:ext cx="8229936" cy="173736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376B9ED-7F2B-A44F-AFBC-A48D72FC470D}"/>
              </a:ext>
            </a:extLst>
          </p:cNvPr>
          <p:cNvSpPr/>
          <p:nvPr/>
        </p:nvSpPr>
        <p:spPr>
          <a:xfrm>
            <a:off x="1782148" y="2184525"/>
            <a:ext cx="1129003" cy="531845"/>
          </a:xfrm>
          <a:prstGeom prst="ellipse">
            <a:avLst/>
          </a:prstGeom>
          <a:noFill/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DE6162A-C392-BB4D-BAD8-F8CC231B3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72" y="2597726"/>
            <a:ext cx="8229600" cy="2079797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60E36DD-F595-4041-B3B4-0E303039A2AD}"/>
              </a:ext>
            </a:extLst>
          </p:cNvPr>
          <p:cNvSpPr/>
          <p:nvPr/>
        </p:nvSpPr>
        <p:spPr>
          <a:xfrm>
            <a:off x="6861112" y="4215321"/>
            <a:ext cx="1129003" cy="531845"/>
          </a:xfrm>
          <a:prstGeom prst="ellipse">
            <a:avLst/>
          </a:prstGeom>
          <a:noFill/>
          <a:ln w="635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503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08518-92BB-3344-AFAE-9ADA6B9D8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Creating an Issue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5BDF52-CC5B-4543-911C-7B7324459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45" y="787397"/>
            <a:ext cx="6279177" cy="356870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F36205F-77A9-A443-B2A1-586575CBEF65}"/>
              </a:ext>
            </a:extLst>
          </p:cNvPr>
          <p:cNvCxnSpPr>
            <a:cxnSpLocks/>
          </p:cNvCxnSpPr>
          <p:nvPr/>
        </p:nvCxnSpPr>
        <p:spPr>
          <a:xfrm flipH="1">
            <a:off x="1810140" y="1570061"/>
            <a:ext cx="4813582" cy="7625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9392217-39B6-DB4E-BF75-55CD9762BA84}"/>
              </a:ext>
            </a:extLst>
          </p:cNvPr>
          <p:cNvSpPr txBox="1"/>
          <p:nvPr/>
        </p:nvSpPr>
        <p:spPr>
          <a:xfrm>
            <a:off x="6623722" y="1175657"/>
            <a:ext cx="2361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Short description of the issue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9A88F91-5B51-1447-9660-DDA6B37CE58C}"/>
              </a:ext>
            </a:extLst>
          </p:cNvPr>
          <p:cNvCxnSpPr>
            <a:cxnSpLocks/>
          </p:cNvCxnSpPr>
          <p:nvPr/>
        </p:nvCxnSpPr>
        <p:spPr>
          <a:xfrm flipH="1">
            <a:off x="1978090" y="2727058"/>
            <a:ext cx="4645632" cy="837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6326E69-F0B5-6649-A619-826E5EAC3F62}"/>
              </a:ext>
            </a:extLst>
          </p:cNvPr>
          <p:cNvSpPr txBox="1"/>
          <p:nvPr/>
        </p:nvSpPr>
        <p:spPr>
          <a:xfrm>
            <a:off x="6623721" y="2332654"/>
            <a:ext cx="2361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Detailed description of the issue</a:t>
            </a:r>
          </a:p>
        </p:txBody>
      </p:sp>
    </p:spTree>
    <p:extLst>
      <p:ext uri="{BB962C8B-B14F-4D97-AF65-F5344CB8AC3E}">
        <p14:creationId xmlns:p14="http://schemas.microsoft.com/office/powerpoint/2010/main" val="3618009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2" grpId="0"/>
    </p:bldLst>
  </p:timing>
</p:sld>
</file>

<file path=ppt/theme/theme1.xml><?xml version="1.0" encoding="utf-8"?>
<a:theme xmlns:a="http://schemas.openxmlformats.org/drawingml/2006/main" name="NCI PPT Template 16x9 WHITE">
  <a:themeElements>
    <a:clrScheme name="NCI Colors Theme">
      <a:dk1>
        <a:srgbClr val="606060"/>
      </a:dk1>
      <a:lt1>
        <a:srgbClr val="FFFFFF"/>
      </a:lt1>
      <a:dk2>
        <a:srgbClr val="BB0E3D"/>
      </a:dk2>
      <a:lt2>
        <a:srgbClr val="FFFFFF"/>
      </a:lt2>
      <a:accent1>
        <a:srgbClr val="BB0E3D"/>
      </a:accent1>
      <a:accent2>
        <a:srgbClr val="606060"/>
      </a:accent2>
      <a:accent3>
        <a:srgbClr val="123E57"/>
      </a:accent3>
      <a:accent4>
        <a:srgbClr val="2A71A5"/>
      </a:accent4>
      <a:accent5>
        <a:srgbClr val="178DA9"/>
      </a:accent5>
      <a:accent6>
        <a:srgbClr val="009999"/>
      </a:accent6>
      <a:hlink>
        <a:srgbClr val="3F54C9"/>
      </a:hlink>
      <a:folHlink>
        <a:srgbClr val="60606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CI PPT Template 16x9 WHITE_1" id="{315FC655-3CE9-8747-A9BB-A94F06FB3969}" vid="{B16B8D71-A7B7-F341-8D81-92A6DCDF65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NCI PPT Template 16x9 WHITE</Template>
  <TotalTime>243</TotalTime>
  <Words>253</Words>
  <Application>Microsoft Macintosh PowerPoint</Application>
  <PresentationFormat>On-screen Show (16:9)</PresentationFormat>
  <Paragraphs>80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SapientCentroSlab-Light</vt:lpstr>
      <vt:lpstr>Wingdings</vt:lpstr>
      <vt:lpstr>NCI PPT Template 16x9 WHITE</vt:lpstr>
      <vt:lpstr>Getting started with Github</vt:lpstr>
      <vt:lpstr>Documents change over time</vt:lpstr>
      <vt:lpstr>Git tracks changes</vt:lpstr>
      <vt:lpstr>Git is distributed</vt:lpstr>
      <vt:lpstr>Github allows online git repositories</vt:lpstr>
      <vt:lpstr>Github has other useful features</vt:lpstr>
      <vt:lpstr>Getting on Github</vt:lpstr>
      <vt:lpstr>Creating an Issue (Bug report)</vt:lpstr>
      <vt:lpstr> Creating an Issue</vt:lpstr>
      <vt:lpstr>Tracking issues with the Github Kanban</vt:lpstr>
      <vt:lpstr>PowerPoint Presentation</vt:lpstr>
      <vt:lpstr>Communicating via Gitter  https://gitter.im</vt:lpstr>
      <vt:lpstr>Joining a gitter chat</vt:lpstr>
      <vt:lpstr>PowerPoint Presentation</vt:lpstr>
      <vt:lpstr>Last comments and Questions???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 Github</dc:title>
  <dc:creator>Russ, Daniel (NIH/NCI) [E]</dc:creator>
  <cp:lastModifiedBy>Russ, Daniel (NIH/NCI) [E]</cp:lastModifiedBy>
  <cp:revision>22</cp:revision>
  <dcterms:created xsi:type="dcterms:W3CDTF">2020-04-09T16:58:51Z</dcterms:created>
  <dcterms:modified xsi:type="dcterms:W3CDTF">2020-04-09T21:02:40Z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Jive_LatestUserAccountName">
    <vt:lpwstr>ctompk</vt:lpwstr>
  </property>
  <property fmtid="{D5CDD505-2E9C-101B-9397-08002B2CF9AE}" pid="3" name="Offisync_UpdateToken">
    <vt:lpwstr>6</vt:lpwstr>
  </property>
  <property fmtid="{D5CDD505-2E9C-101B-9397-08002B2CF9AE}" pid="4" name="Jive_VersionGuid">
    <vt:lpwstr>52528687-c425-4c02-aa36-9dee618be8dc</vt:lpwstr>
  </property>
  <property fmtid="{D5CDD505-2E9C-101B-9397-08002B2CF9AE}" pid="5" name="Offisync_ProviderInitializationData">
    <vt:lpwstr>https://vox.sapient.com</vt:lpwstr>
  </property>
  <property fmtid="{D5CDD505-2E9C-101B-9397-08002B2CF9AE}" pid="6" name="Offisync_ServerID">
    <vt:lpwstr>2a760b3e-54a5-418b-9dd9-555cd32dea45</vt:lpwstr>
  </property>
  <property fmtid="{D5CDD505-2E9C-101B-9397-08002B2CF9AE}" pid="7" name="Offisync_UniqueId">
    <vt:lpwstr>79519</vt:lpwstr>
  </property>
</Properties>
</file>

<file path=docProps/thumbnail.jpeg>
</file>